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61" r:id="rId3"/>
  </p:sldMasterIdLst>
  <p:notesMasterIdLst>
    <p:notesMasterId r:id="rId5"/>
  </p:notesMasterIdLst>
  <p:sldIdLst>
    <p:sldId id="256" r:id="rId4"/>
    <p:sldId id="257" r:id="rId6"/>
    <p:sldId id="432" r:id="rId7"/>
    <p:sldId id="472" r:id="rId8"/>
    <p:sldId id="258" r:id="rId9"/>
    <p:sldId id="319" r:id="rId10"/>
    <p:sldId id="398" r:id="rId11"/>
    <p:sldId id="471" r:id="rId12"/>
    <p:sldId id="452" r:id="rId13"/>
    <p:sldId id="383" r:id="rId14"/>
    <p:sldId id="399" r:id="rId15"/>
    <p:sldId id="470" r:id="rId16"/>
    <p:sldId id="400" r:id="rId17"/>
    <p:sldId id="413" r:id="rId18"/>
    <p:sldId id="401" r:id="rId19"/>
    <p:sldId id="402" r:id="rId20"/>
    <p:sldId id="361" r:id="rId21"/>
    <p:sldId id="403" r:id="rId22"/>
    <p:sldId id="414" r:id="rId23"/>
    <p:sldId id="404" r:id="rId24"/>
    <p:sldId id="354" r:id="rId25"/>
    <p:sldId id="433" r:id="rId26"/>
    <p:sldId id="355" r:id="rId27"/>
    <p:sldId id="356" r:id="rId28"/>
    <p:sldId id="357" r:id="rId29"/>
    <p:sldId id="453" r:id="rId30"/>
    <p:sldId id="415" r:id="rId31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6695"/>
    <a:srgbClr val="196576"/>
    <a:srgbClr val="3277B9"/>
    <a:srgbClr val="3378BB"/>
    <a:srgbClr val="3979BB"/>
    <a:srgbClr val="3479BB"/>
    <a:srgbClr val="3D95E7"/>
    <a:srgbClr val="006B6B"/>
    <a:srgbClr val="9ED870"/>
    <a:srgbClr val="698A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8640" autoAdjust="0"/>
    <p:restoredTop sz="96405"/>
  </p:normalViewPr>
  <p:slideViewPr>
    <p:cSldViewPr snapToGrid="0" snapToObjects="1">
      <p:cViewPr>
        <p:scale>
          <a:sx n="75" d="100"/>
          <a:sy n="75" d="100"/>
        </p:scale>
        <p:origin x="1146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5" Type="http://schemas.openxmlformats.org/officeDocument/2006/relationships/tags" Target="tags/tag30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C5C81D-8E81-8147-8025-37A02C021A8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C17C9B-DB58-B944-9B00-07CF1FE6D06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F116E-A2F5-412F-A159-F57AD713E7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F116E-A2F5-412F-A159-F57AD713E7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F116E-A2F5-412F-A159-F57AD713E7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F116E-A2F5-412F-A159-F57AD713E7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F116E-A2F5-412F-A159-F57AD713E7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F116E-A2F5-412F-A159-F57AD713E7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4FABF-D76C-A143-81A2-5AC3168ED546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693399" y="6356350"/>
            <a:ext cx="719667" cy="365125"/>
          </a:xfrm>
          <a:prstGeom prst="rect">
            <a:avLst/>
          </a:prstGeom>
        </p:spPr>
        <p:txBody>
          <a:bodyPr/>
          <a:lstStyle/>
          <a:p>
            <a:fld id="{BE6A59C8-A18F-2D43-91E1-8D303268CB6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zh-CN" altLang="en-US"/>
              <a:t>单击图标添加图片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ECFE5-818E-2040-9ACB-B71637A0B782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0693399" y="6356350"/>
            <a:ext cx="719667" cy="365125"/>
          </a:xfrm>
          <a:prstGeom prst="rect">
            <a:avLst/>
          </a:prstGeom>
        </p:spPr>
        <p:txBody>
          <a:bodyPr/>
          <a:lstStyle/>
          <a:p>
            <a:fld id="{BE6A59C8-A18F-2D43-91E1-8D303268CB6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ABDB2-67F6-B043-A777-17EC90A2920C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693399" y="6356350"/>
            <a:ext cx="719667" cy="365125"/>
          </a:xfrm>
          <a:prstGeom prst="rect">
            <a:avLst/>
          </a:prstGeom>
        </p:spPr>
        <p:txBody>
          <a:bodyPr/>
          <a:lstStyle/>
          <a:p>
            <a:fld id="{BE6A59C8-A18F-2D43-91E1-8D303268CB6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96209-0A15-8645-91ED-264BF4D1A4DA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693399" y="6356350"/>
            <a:ext cx="719667" cy="365125"/>
          </a:xfrm>
          <a:prstGeom prst="rect">
            <a:avLst/>
          </a:prstGeom>
        </p:spPr>
        <p:txBody>
          <a:bodyPr/>
          <a:lstStyle/>
          <a:p>
            <a:fld id="{BE6A59C8-A18F-2D43-91E1-8D303268CB6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27E06-C38D-5D45-BA39-BEAF3EE3EADD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693399" y="6356350"/>
            <a:ext cx="719667" cy="365125"/>
          </a:xfrm>
          <a:prstGeom prst="rect">
            <a:avLst/>
          </a:prstGeom>
        </p:spPr>
        <p:txBody>
          <a:bodyPr/>
          <a:lstStyle/>
          <a:p>
            <a:fld id="{BE6A59C8-A18F-2D43-91E1-8D303268CB6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12413-921B-B04F-890F-0282F1130B7C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693399" y="6356350"/>
            <a:ext cx="719667" cy="365125"/>
          </a:xfrm>
          <a:prstGeom prst="rect">
            <a:avLst/>
          </a:prstGeom>
        </p:spPr>
        <p:txBody>
          <a:bodyPr/>
          <a:lstStyle/>
          <a:p>
            <a:fld id="{BE6A59C8-A18F-2D43-91E1-8D303268CB6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DFB29-32E0-A649-A3D5-20C876C59C68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0693399" y="6356350"/>
            <a:ext cx="719667" cy="365125"/>
          </a:xfrm>
          <a:prstGeom prst="rect">
            <a:avLst/>
          </a:prstGeom>
        </p:spPr>
        <p:txBody>
          <a:bodyPr/>
          <a:lstStyle/>
          <a:p>
            <a:fld id="{BE6A59C8-A18F-2D43-91E1-8D303268CB6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08038-1E6F-624F-89E6-015479A22115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0693399" y="6356350"/>
            <a:ext cx="719667" cy="365125"/>
          </a:xfrm>
          <a:prstGeom prst="rect">
            <a:avLst/>
          </a:prstGeom>
        </p:spPr>
        <p:txBody>
          <a:bodyPr/>
          <a:lstStyle/>
          <a:p>
            <a:fld id="{BE6A59C8-A18F-2D43-91E1-8D303268CB6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08038-1E6F-624F-89E6-015479A22115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0693399" y="6356350"/>
            <a:ext cx="719667" cy="365125"/>
          </a:xfrm>
          <a:prstGeom prst="rect">
            <a:avLst/>
          </a:prstGeom>
        </p:spPr>
        <p:txBody>
          <a:bodyPr/>
          <a:lstStyle/>
          <a:p>
            <a:fld id="{BE6A59C8-A18F-2D43-91E1-8D303268CB60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11" name="TextBox 3"/>
          <p:cNvSpPr txBox="1"/>
          <p:nvPr userDrawn="1"/>
        </p:nvSpPr>
        <p:spPr>
          <a:xfrm>
            <a:off x="1309700" y="6662260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B8190-2B10-714A-B229-8DFE3733C789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0693399" y="6356350"/>
            <a:ext cx="719667" cy="365125"/>
          </a:xfrm>
          <a:prstGeom prst="rect">
            <a:avLst/>
          </a:prstGeom>
        </p:spPr>
        <p:txBody>
          <a:bodyPr/>
          <a:lstStyle/>
          <a:p>
            <a:fld id="{BE6A59C8-A18F-2D43-91E1-8D303268CB6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AA701-1259-DA42-ABA3-10318174BF68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693399" y="6356350"/>
            <a:ext cx="719667" cy="365125"/>
          </a:xfrm>
          <a:prstGeom prst="rect">
            <a:avLst/>
          </a:prstGeom>
        </p:spPr>
        <p:txBody>
          <a:bodyPr/>
          <a:lstStyle/>
          <a:p>
            <a:fld id="{BE6A59C8-A18F-2D43-91E1-8D303268CB6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CC81E-44E6-1D41-8AA5-B6502DEAD43F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0693399" y="6356350"/>
            <a:ext cx="719667" cy="365125"/>
          </a:xfrm>
          <a:prstGeom prst="rect">
            <a:avLst/>
          </a:prstGeom>
        </p:spPr>
        <p:txBody>
          <a:bodyPr/>
          <a:lstStyle/>
          <a:p>
            <a:fld id="{BE6A59C8-A18F-2D43-91E1-8D303268CB6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36B9F5-709E-AC40-AC7F-83297D81BBD9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492369" y="269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13" cstate="screen"/>
          <a:stretch>
            <a:fillRect/>
          </a:stretch>
        </p:blipFill>
        <p:spPr>
          <a:xfrm>
            <a:off x="-24064" y="-24063"/>
            <a:ext cx="1987895" cy="16703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5.xml"/><Relationship Id="rId6" Type="http://schemas.openxmlformats.org/officeDocument/2006/relationships/image" Target="../media/image15.png"/><Relationship Id="rId5" Type="http://schemas.openxmlformats.org/officeDocument/2006/relationships/tags" Target="../tags/tag14.xml"/><Relationship Id="rId4" Type="http://schemas.openxmlformats.org/officeDocument/2006/relationships/image" Target="../media/image14.png"/><Relationship Id="rId3" Type="http://schemas.openxmlformats.org/officeDocument/2006/relationships/tags" Target="../tags/tag13.xml"/><Relationship Id="rId2" Type="http://schemas.openxmlformats.org/officeDocument/2006/relationships/image" Target="../media/image13.png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.xml"/><Relationship Id="rId2" Type="http://schemas.openxmlformats.org/officeDocument/2006/relationships/image" Target="../media/image16.png"/><Relationship Id="rId1" Type="http://schemas.openxmlformats.org/officeDocument/2006/relationships/tags" Target="../tags/tag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tags" Target="../tags/tag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tags" Target="../tags/tag19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tags" Target="../tags/tag22.xml"/><Relationship Id="rId4" Type="http://schemas.openxmlformats.org/officeDocument/2006/relationships/image" Target="../media/image23.png"/><Relationship Id="rId3" Type="http://schemas.openxmlformats.org/officeDocument/2006/relationships/tags" Target="../tags/tag21.xml"/><Relationship Id="rId2" Type="http://schemas.openxmlformats.org/officeDocument/2006/relationships/image" Target="../media/image22.png"/><Relationship Id="rId1" Type="http://schemas.openxmlformats.org/officeDocument/2006/relationships/tags" Target="../tags/tag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github.com/WindyDarian/Vulkan-Forward-Plus-Renderer" TargetMode="External"/><Relationship Id="rId2" Type="http://schemas.openxmlformats.org/officeDocument/2006/relationships/hyperlink" Target="https://github.com/bcrusco/Forward-Plus-Renderer" TargetMode="External"/><Relationship Id="rId1" Type="http://schemas.openxmlformats.org/officeDocument/2006/relationships/hyperlink" Target="https://www.3dgep.com/forward-plus/#:~:text=Forward%2B%20%28also%20known%20as%20tiled%20forward%20shading%29%20is,two%20stages%3A%20Light%20culling%20Forward%20rendering%20Forward%2B%20Lighting.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tags" Target="../tags/tag10.xml"/><Relationship Id="rId3" Type="http://schemas.openxmlformats.org/officeDocument/2006/relationships/image" Target="../media/image9.png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51025" y="2364105"/>
            <a:ext cx="84899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latin typeface="微软雅黑" panose="020B0503020204020204" pitchFamily="34" charset="-122"/>
                <a:ea typeface="微软雅黑" panose="020B0503020204020204" pitchFamily="34" charset="-122"/>
              </a:rPr>
              <a:t> Tiled-Based </a:t>
            </a:r>
            <a:r>
              <a:rPr lang="en-US" altLang="zh-CN" sz="4000">
                <a:latin typeface="微软雅黑" panose="020B0503020204020204" pitchFamily="34" charset="-122"/>
                <a:ea typeface="微软雅黑" panose="020B0503020204020204" pitchFamily="34" charset="-122"/>
              </a:rPr>
              <a:t>Forward</a:t>
            </a:r>
            <a:r>
              <a:rPr lang="zh-CN" altLang="en-US" sz="4000">
                <a:latin typeface="微软雅黑" panose="020B0503020204020204" pitchFamily="34" charset="-122"/>
                <a:ea typeface="微软雅黑" panose="020B0503020204020204" pitchFamily="34" charset="-122"/>
              </a:rPr>
              <a:t> Rendering</a:t>
            </a:r>
            <a:endParaRPr lang="zh-CN" altLang="en-US" sz="4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56225" y="3912870"/>
            <a:ext cx="1480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Li Hongbo</a:t>
            </a:r>
            <a:endParaRPr lang="en-US" altLang="zh-CN" b="1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00930" y="4531995"/>
            <a:ext cx="2390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raphics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ngineer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7904"/>
            <a:ext cx="5753100" cy="68421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截图 2023-02-28 2211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6815" y="954405"/>
            <a:ext cx="5938520" cy="5282565"/>
          </a:xfrm>
          <a:prstGeom prst="rect">
            <a:avLst/>
          </a:prstGeom>
        </p:spPr>
      </p:pic>
      <p:pic>
        <p:nvPicPr>
          <p:cNvPr id="6" name="图片 5" descr="屏幕截图_2023-02-28_221325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985" y="954405"/>
            <a:ext cx="2869565" cy="530987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773430" y="288925"/>
            <a:ext cx="454596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Tiled-Based 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Forward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截图_2023-02-28_222350-removebg-preview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35000" y="1380490"/>
            <a:ext cx="2800350" cy="5022850"/>
          </a:xfrm>
          <a:prstGeom prst="rect">
            <a:avLst/>
          </a:prstGeom>
        </p:spPr>
      </p:pic>
      <p:pic>
        <p:nvPicPr>
          <p:cNvPr id="5" name="图片 4" descr="屏幕截图_2023-02-28_222429-removebg-preview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691890" y="954405"/>
            <a:ext cx="3492500" cy="2273300"/>
          </a:xfrm>
          <a:prstGeom prst="rect">
            <a:avLst/>
          </a:prstGeom>
        </p:spPr>
      </p:pic>
      <p:pic>
        <p:nvPicPr>
          <p:cNvPr id="6" name="图片 5" descr="屏幕截图_2023-02-28_222513-removebg-preview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600315" y="1380490"/>
            <a:ext cx="3400425" cy="5100955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7"/>
            </p:custDataLst>
          </p:nvPr>
        </p:nvSpPr>
        <p:spPr>
          <a:xfrm>
            <a:off x="773430" y="288925"/>
            <a:ext cx="454596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Tiled-Based 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Forward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417"/>
          <a:stretch>
            <a:fillRect/>
          </a:stretch>
        </p:blipFill>
        <p:spPr>
          <a:xfrm>
            <a:off x="2860040" y="1212215"/>
            <a:ext cx="6323965" cy="502221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773430" y="288925"/>
            <a:ext cx="454596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Tiled-Based 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Forward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16610" y="332105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Sphere-Frustum Test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屏幕截图_2023-03-01_203035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905" y="1885315"/>
            <a:ext cx="9463405" cy="3865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816610" y="323215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Sphere-Frustum Test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梯形 12"/>
          <p:cNvSpPr/>
          <p:nvPr/>
        </p:nvSpPr>
        <p:spPr>
          <a:xfrm rot="16200000">
            <a:off x="5679440" y="2097405"/>
            <a:ext cx="685800" cy="3506470"/>
          </a:xfrm>
          <a:prstGeom prst="trapezoid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" name="图片 14" descr="屏幕截图_2023-03-01_203427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40" y="1149350"/>
            <a:ext cx="3495675" cy="2613025"/>
          </a:xfrm>
          <a:prstGeom prst="rect">
            <a:avLst/>
          </a:prstGeom>
        </p:spPr>
      </p:pic>
      <p:sp>
        <p:nvSpPr>
          <p:cNvPr id="18" name="椭圆 17"/>
          <p:cNvSpPr/>
          <p:nvPr/>
        </p:nvSpPr>
        <p:spPr>
          <a:xfrm>
            <a:off x="7679055" y="3918585"/>
            <a:ext cx="2268220" cy="2221865"/>
          </a:xfrm>
          <a:prstGeom prst="ellipse">
            <a:avLst/>
          </a:prstGeom>
          <a:solidFill>
            <a:srgbClr val="3E66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7775575" y="2584450"/>
            <a:ext cx="0" cy="358965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4937760" y="4197350"/>
            <a:ext cx="5405120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_2023-03-01_205605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52975" y="943610"/>
            <a:ext cx="6805295" cy="23431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52830" y="1878330"/>
            <a:ext cx="335915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Frustum planes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屏幕截图_2023-03-01_205905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15" y="3582670"/>
            <a:ext cx="5455285" cy="27901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541135" y="4686300"/>
            <a:ext cx="510159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AABB around Frustum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屏幕截图_2023-03-01_205905-removebg-preview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233160" y="1078865"/>
            <a:ext cx="5455285" cy="2790190"/>
          </a:xfrm>
          <a:prstGeom prst="rect">
            <a:avLst/>
          </a:prstGeom>
        </p:spPr>
      </p:pic>
      <p:pic>
        <p:nvPicPr>
          <p:cNvPr id="4" name="图片 3" descr="屏幕截图_2023-03-01_210218-removebg-preview 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770" y="3923665"/>
            <a:ext cx="4812665" cy="21494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5005" y="2181860"/>
            <a:ext cx="55130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AABB around long frustum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08370" y="4706620"/>
            <a:ext cx="563562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AABB around short frustum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5130" y="2127250"/>
            <a:ext cx="4627245" cy="260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771515" y="3429000"/>
            <a:ext cx="4668520" cy="26263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771515" y="106680"/>
            <a:ext cx="4631055" cy="25933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13790" y="4766310"/>
            <a:ext cx="342265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Single Point Light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48070" y="6137275"/>
            <a:ext cx="387794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Frustum/Sphere Test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41440" y="2803525"/>
            <a:ext cx="32912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AABB/Sphere Test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6195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Depth Discontinuities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屏幕截图 2023-03-01 2134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5135" y="1405890"/>
            <a:ext cx="11301095" cy="44405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34390" y="293370"/>
            <a:ext cx="28079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2.5D Culling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屏幕截图 2023-03-01 2142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155" y="1170305"/>
            <a:ext cx="11180445" cy="49542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-24064" y="-24064"/>
            <a:ext cx="3368707" cy="283051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61110" y="1450340"/>
            <a:ext cx="2083435" cy="70675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genda</a:t>
            </a:r>
            <a:endParaRPr lang="zh-CN" altLang="en-US" sz="4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52395" y="2369820"/>
            <a:ext cx="7798435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Reasons to use Tiled-Based Forward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Basic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Tiled-Based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Forward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 technology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Light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Culling Improvements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</a:rPr>
              <a:t>ompare with </a:t>
            </a:r>
            <a:r>
              <a:rPr 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TBDR</a:t>
            </a:r>
            <a:endParaRPr 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07720" y="307340"/>
            <a:ext cx="13487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HalfZ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屏幕截图 2023-03-01 2211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730" y="1078230"/>
            <a:ext cx="11567795" cy="5007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60730" y="327025"/>
            <a:ext cx="337439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Modified HalfZ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屏幕截图 2023-03-01 2219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6425" y="1034415"/>
            <a:ext cx="7654925" cy="52108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988695" y="319405"/>
            <a:ext cx="22942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Tile Size</a:t>
            </a:r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2709545" y="1635760"/>
          <a:ext cx="7073265" cy="189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955"/>
                <a:gridCol w="1959610"/>
                <a:gridCol w="2393315"/>
                <a:gridCol w="1175385"/>
              </a:tblGrid>
              <a:tr h="4711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Tile Size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Culling Time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Color Pass Time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Total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737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8x8</a:t>
                      </a:r>
                      <a:endParaRPr lang="en-US" altLang="zh-CN" b="1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2.831 ms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4.291 ms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7.122 ms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737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16x16</a:t>
                      </a:r>
                      <a:endParaRPr lang="en-US" altLang="zh-CN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0.688 ms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4.407 ms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5.095 ms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737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32x32</a:t>
                      </a:r>
                      <a:endParaRPr lang="en-US" altLang="zh-CN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0.189 ms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4.331 ms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4.52 ms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3524250" y="1156970"/>
            <a:ext cx="5445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GPU:3080 , 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Light Size: 50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,1440p  ,1024 Lights 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3482340" y="3589655"/>
            <a:ext cx="5374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GPU:3080 , 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Light Size: 10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,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1440p  ,1024 Lights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3"/>
            </p:custDataLst>
          </p:nvPr>
        </p:nvGraphicFramePr>
        <p:xfrm>
          <a:off x="2709545" y="4020185"/>
          <a:ext cx="7073900" cy="1978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5740"/>
                <a:gridCol w="1910080"/>
                <a:gridCol w="2503170"/>
                <a:gridCol w="1184910"/>
              </a:tblGrid>
              <a:tr h="4832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Tile Size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Culling Time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Color Pass Time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Total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984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8x8</a:t>
                      </a:r>
                      <a:endParaRPr lang="en-US" altLang="zh-CN" b="1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2.913 ms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4.231 ms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7.144 ms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984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16x16</a:t>
                      </a:r>
                      <a:endParaRPr lang="en-US" altLang="zh-CN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0.685 ms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4.184 ms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4.869 ms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984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32x32</a:t>
                      </a:r>
                      <a:endParaRPr lang="en-US" altLang="zh-CN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0.187 ms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4.245 ms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4.432 ms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 2023-03-01 2237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7355" y="977265"/>
            <a:ext cx="8451850" cy="53549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19150" y="386080"/>
            <a:ext cx="826135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AMD light culling performance graph reference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56615" y="390525"/>
            <a:ext cx="1414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屏幕截图 2023-03-01 2306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6615" y="974090"/>
            <a:ext cx="10300970" cy="5577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49300" y="386715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</a:t>
            </a: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ompare with </a:t>
            </a:r>
            <a:r>
              <a:rPr 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TBDR</a:t>
            </a:r>
            <a:endParaRPr lang="en-US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5815" y="3660140"/>
            <a:ext cx="251396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Tiled-Based 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Deferred</a:t>
            </a: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76300" y="955040"/>
            <a:ext cx="251396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Tiled-Based 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Forward</a:t>
            </a: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2022475" y="1335405"/>
            <a:ext cx="136779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Advantages</a:t>
            </a:r>
            <a:r>
              <a:rPr 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</a:t>
            </a: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119755" y="1685290"/>
            <a:ext cx="609600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Better support for MSAA and transparent materials than TBDR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low bandwidth consumption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Support for large-scale light sources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Unlimited number of supported materials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80235" y="2643505"/>
            <a:ext cx="15113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</a:t>
            </a:r>
            <a:r>
              <a:rPr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isadvantages</a:t>
            </a:r>
            <a:r>
              <a:rPr 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</a:t>
            </a: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119755" y="3011805"/>
            <a:ext cx="86601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Not friendly to various post-processing algorithms that require G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uffer data such as normals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sz="1400">
                <a:latin typeface="微软雅黑" panose="020B0503020204020204" pitchFamily="34" charset="-122"/>
                <a:ea typeface="微软雅黑" panose="020B0503020204020204" pitchFamily="34" charset="-122"/>
              </a:rPr>
              <a:t>Small triangles can cause over shading</a:t>
            </a:r>
            <a:endParaRPr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1951990" y="4114800"/>
            <a:ext cx="136779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Advantages</a:t>
            </a:r>
            <a:r>
              <a:rPr 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</a:t>
            </a: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1878965" y="5227955"/>
            <a:ext cx="15113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</a:t>
            </a:r>
            <a:r>
              <a:rPr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isadvantages</a:t>
            </a:r>
            <a:r>
              <a:rPr 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</a:t>
            </a: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19755" y="4421505"/>
            <a:ext cx="85502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riendly to various post-processing algorithms that require G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uffer data such as normals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Support for large-scale light sources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119755" y="5586095"/>
            <a:ext cx="836104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High bandwidth consumption and high video memory consumption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The number of supported materials is limited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Unfriendly support for MSAA and transparent materials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97865" y="302895"/>
            <a:ext cx="24384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eferences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64970" y="972820"/>
            <a:ext cx="9817100" cy="5354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Gareth Thomas</a:t>
            </a:r>
            <a:r>
              <a:rPr 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 </a:t>
            </a:r>
            <a:r>
              <a:rPr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Advancements in Tiled-Based Compute Rendering</a:t>
            </a: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 AMD</a:t>
            </a:r>
            <a:r>
              <a:rPr 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,GDC2015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Andrew Lauritzen</a:t>
            </a:r>
            <a:r>
              <a:rPr 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Advanced Rendering Technology (ART)</a:t>
            </a:r>
            <a:r>
              <a:rPr 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Intel Corporation</a:t>
            </a:r>
            <a:r>
              <a:rPr 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 </a:t>
            </a:r>
            <a:r>
              <a:rPr b="1">
                <a:latin typeface="微软雅黑" panose="020B0503020204020204" pitchFamily="34" charset="-122"/>
                <a:ea typeface="微软雅黑" panose="020B0503020204020204" pitchFamily="34" charset="-122"/>
              </a:rPr>
              <a:t>Deferred Rendering for Current and Future Rendering Pipelines</a:t>
            </a:r>
            <a:r>
              <a:rPr 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,ACM SIGGRAPH 2010</a:t>
            </a:r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Ronan Marchalot: 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Clustered Forward Renderingand Anti-Aliasing in‘Detroit: Become Human’,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GDC2018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Takahiro Harada, Jay McKee, and Jason C.Yang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:  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Forward+: Bringing Deferred Lighting to the Next Level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Ola Olsson, Markus Billeter, and Ulf Assarsson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Clustered Deferred and Forward Shading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hlinkClick r:id="rId1" action="ppaction://hlinkfile"/>
              </a:rPr>
              <a:t>Forward vs Deferred vs Forward+ Rendering with DirectX 11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  <a:hlinkClick r:id="rId1" action="ppaction://hlinkfil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file"/>
              </a:rPr>
              <a:t>GPU-based Forward+ renderer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  <a:hlinkClick r:id="rId2" action="ppaction://hlinkfil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Forward+ renderer in Vulkan using Compute Shader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7904"/>
            <a:ext cx="5753100" cy="684219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939665" y="2700655"/>
            <a:ext cx="23126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43585" y="351155"/>
            <a:ext cx="76346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Reasons to use Tiled-Based Forward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95500" y="1480185"/>
            <a:ext cx="7171055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Compared with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orward, it supports large-scale light sources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Supports hardware MSAA compared to deferred rendering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Better support for transparent materials than deferred rendering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Less bandwidth consumption than deferred rendering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73430" y="288925"/>
            <a:ext cx="454596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Tiled-Based 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Forward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73430" y="989330"/>
            <a:ext cx="28600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Pre Z Pass</a:t>
            </a:r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74165" y="1572895"/>
            <a:ext cx="8760460" cy="49968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73430" y="288925"/>
            <a:ext cx="454596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Tiled-Based 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Forward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1955" y="1125855"/>
            <a:ext cx="8848090" cy="56730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 2023-02-28 2151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3320" y="2132965"/>
            <a:ext cx="9865360" cy="46634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16610" y="1356995"/>
            <a:ext cx="466598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Divide screen into tiles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Fit frustum around each tile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773430" y="288925"/>
            <a:ext cx="454596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Tiled-Based 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Forward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截图 2023-02-28 2202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9405" y="954405"/>
            <a:ext cx="4135755" cy="57702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93065" y="1500505"/>
            <a:ext cx="558990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Use z buffer from depth pre-pass as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input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Find min and max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depth per tile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Use this frustum for intersection testing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773430" y="288925"/>
            <a:ext cx="454596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Tiled-Based 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Forward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73430" y="288925"/>
            <a:ext cx="454596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Tiled-Based 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Forward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0" name="图片 99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10895" y="1123315"/>
            <a:ext cx="10416540" cy="51301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773430" y="288925"/>
            <a:ext cx="454596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Tiled-Based 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Forward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7540" y="2223770"/>
            <a:ext cx="4008120" cy="41186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73430" y="109093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Filled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tiles use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asynchronous compute shaders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688330" y="2461895"/>
            <a:ext cx="5483860" cy="36429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51535" y="1565910"/>
            <a:ext cx="1048512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1600">
                <a:latin typeface="微软雅黑" panose="020B0503020204020204" pitchFamily="34" charset="-122"/>
                <a:ea typeface="微软雅黑" panose="020B0503020204020204" pitchFamily="34" charset="-122"/>
              </a:rPr>
              <a:t>The dispatch </a:t>
            </a:r>
            <a:r>
              <a:rPr sz="16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thread</a:t>
            </a:r>
            <a:r>
              <a:rPr 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sz="1600">
                <a:latin typeface="微软雅黑" panose="020B0503020204020204" pitchFamily="34" charset="-122"/>
                <a:ea typeface="微软雅黑" panose="020B0503020204020204" pitchFamily="34" charset="-122"/>
              </a:rPr>
              <a:t>size is preferably a multiple of the minimum dispatching thread of the graphics card</a:t>
            </a:r>
            <a:r>
              <a:rPr 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NVIDIA:32  AMD:64</a:t>
            </a:r>
            <a:r>
              <a:rPr 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0775.103937007874,&quot;width&quot;:9060}"/>
</p:tagLst>
</file>

<file path=ppt/tags/tag10.xml><?xml version="1.0" encoding="utf-8"?>
<p:tagLst xmlns:p="http://schemas.openxmlformats.org/presentationml/2006/main">
  <p:tag name="KSO_WM_BEAUTIFY_FLAG" val=""/>
  <p:tag name="KSO_WM_UNIT_PLACING_PICTURE_USER_VIEWPORT" val="{&quot;height&quot;:6384,&quot;width&quot;:9611}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PLACING_PICTURE_USER_VIEWPORT" val="{&quot;height&quot;:7910,&quot;width&quot;:4410}"/>
</p:tagLst>
</file>

<file path=ppt/tags/tag13.xml><?xml version="1.0" encoding="utf-8"?>
<p:tagLst xmlns:p="http://schemas.openxmlformats.org/presentationml/2006/main">
  <p:tag name="KSO_WM_UNIT_PLACING_PICTURE_USER_VIEWPORT" val="{&quot;height&quot;:3580,&quot;width&quot;:5500}"/>
</p:tagLst>
</file>

<file path=ppt/tags/tag14.xml><?xml version="1.0" encoding="utf-8"?>
<p:tagLst xmlns:p="http://schemas.openxmlformats.org/presentationml/2006/main">
  <p:tag name="KSO_WM_UNIT_PLACING_PICTURE_USER_VIEWPORT" val="{&quot;height&quot;:8033,&quot;width&quot;:5355}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TABLE_BEAUTIFY" val="smartTable{7212da02-2055-4290-9833-7e683aec9266}"/>
  <p:tag name="TABLE_ENDDRAG_ORIGIN_RECT" val="556*162"/>
  <p:tag name="TABLE_ENDDRAG_RECT" val="213*128*556*162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TABLE_BEAUTIFY" val="smartTable{dc177f0a-3165-46da-86ae-15d355ac2cfe}"/>
  <p:tag name="TABLE_ENDDRAG_ORIGIN_RECT" val="533*186"/>
  <p:tag name="TABLE_ENDDRAG_RECT" val="213*316*533*186"/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PP_MARK_KEY" val="5d702549-c326-4054-99c2-89e8a59f51c2"/>
  <p:tag name="COMMONDATA" val="eyJoZGlkIjoiMzg0YTAyMDI3NDQ3NGE1YjAxNmZmYzkxZDEzMDM1OWEifQ==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  <p:tag name="KSO_WM_UNIT_PLACING_PICTURE_USER_VIEWPORT" val="{&quot;height&quot;:7782,&quot;width&quot;:7573}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54lxvhyb">
      <a:majorFont>
        <a:latin typeface="印品黑体"/>
        <a:ea typeface="微软雅黑"/>
        <a:cs typeface=""/>
      </a:majorFont>
      <a:minorFont>
        <a:latin typeface="印品黑体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0</TotalTime>
  <Words>2916</Words>
  <Application>WPS 演示</Application>
  <PresentationFormat>宽屏</PresentationFormat>
  <Paragraphs>215</Paragraphs>
  <Slides>27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40" baseType="lpstr">
      <vt:lpstr>Arial</vt:lpstr>
      <vt:lpstr>宋体</vt:lpstr>
      <vt:lpstr>Wingdings</vt:lpstr>
      <vt:lpstr>微软雅黑</vt:lpstr>
      <vt:lpstr>印品黑体</vt:lpstr>
      <vt:lpstr>黑体</vt:lpstr>
      <vt:lpstr>Arial Unicode MS</vt:lpstr>
      <vt:lpstr>等线</vt:lpstr>
      <vt:lpstr>Calibri</vt:lpstr>
      <vt:lpstr>华文琥珀</vt:lpstr>
      <vt:lpstr>幼圆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工作汇报</dc:title>
  <dc:creator>第一PPT</dc:creator>
  <cp:keywords>www.1ppt.com</cp:keywords>
  <dc:description>www.1ppt.com</dc:description>
  <cp:lastModifiedBy>G_E</cp:lastModifiedBy>
  <cp:revision>243</cp:revision>
  <dcterms:created xsi:type="dcterms:W3CDTF">2021-11-23T10:44:00Z</dcterms:created>
  <dcterms:modified xsi:type="dcterms:W3CDTF">2023-03-08T13:29:54Z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01A12ED154534961A6749A088FABB56E</vt:lpwstr>
  </property>
</Properties>
</file>